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1" r:id="rId2"/>
    <p:sldId id="287" r:id="rId3"/>
    <p:sldId id="297" r:id="rId4"/>
    <p:sldId id="296" r:id="rId5"/>
    <p:sldId id="257" r:id="rId6"/>
    <p:sldId id="283" r:id="rId7"/>
    <p:sldId id="264" r:id="rId8"/>
    <p:sldId id="289" r:id="rId9"/>
    <p:sldId id="290" r:id="rId10"/>
    <p:sldId id="288" r:id="rId11"/>
    <p:sldId id="294" r:id="rId12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8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A38B3B-5D21-44F8-812F-E2840585D8F4}" type="datetime1">
              <a:rPr lang="pl-PL" smtClean="0"/>
              <a:t>10.05.2023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3D57C9-54A6-4BAA-A5CD-C535F9370C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0F5264-17BE-46E0-B3D7-7EF0CC3D68D0}" type="datetime1">
              <a:rPr lang="pl-PL" noProof="0" smtClean="0"/>
              <a:t>10.05.2023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F82289-BCFD-4053-9D06-A9140C63A457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763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420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32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70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47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817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76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89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647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74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438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12" name="Obraz — symbol zastępczy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Wstaw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l-PL" noProof="0"/>
              <a:t>TYTUŁ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l-PL" noProof="0"/>
              <a:t>Podtytuł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8" name="Ow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l-PL" noProof="0"/>
              <a:t>Kliknij, aby edytować styl wzorca tytułu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  <p:sp>
        <p:nvSpPr>
          <p:cNvPr id="8" name="Numer slajdu — symbol zastępczy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l-PL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pl-PL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razy_Ważny Teks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raz — symbol zastępczy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noProof="0"/>
              <a:t>Wstaw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pl-PL" noProof="0"/>
              <a:t>Kliknij, aby edytować styl wzorca tytułu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l-PL" noProof="0"/>
              <a:t>Kliknij, aby edytować style wzorców tekstu</a:t>
            </a:r>
          </a:p>
        </p:txBody>
      </p:sp>
      <p:sp>
        <p:nvSpPr>
          <p:cNvPr id="17" name="Obraz — symbol zastępczy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pl-PL" noProof="0"/>
              <a:t>Wstaw obraz</a:t>
            </a:r>
          </a:p>
        </p:txBody>
      </p:sp>
      <p:sp>
        <p:nvSpPr>
          <p:cNvPr id="20" name="Numer slajdu — symbol zastępczy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l-PL" noProof="0" smtClean="0"/>
              <a:pPr algn="ctr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6" name="Ow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  <p:sp>
        <p:nvSpPr>
          <p:cNvPr id="5" name="Numer slajdu — symbol zastępczy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l-PL" noProof="0" smtClean="0"/>
              <a:pPr algn="ctr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raz — symbol zastępczy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l-PL" noProof="0"/>
              <a:t>Wstaw obraz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pl-PL" noProof="0"/>
              <a:t>TYTUŁ</a:t>
            </a:r>
          </a:p>
        </p:txBody>
      </p:sp>
      <p:sp>
        <p:nvSpPr>
          <p:cNvPr id="17" name="Tekst — symbol zastępczy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8" name="Tekst — symbol zastępczy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Telefon</a:t>
            </a:r>
          </a:p>
        </p:txBody>
      </p:sp>
      <p:sp>
        <p:nvSpPr>
          <p:cNvPr id="19" name="Tekst — symbol zastępczy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Adres e-mail</a:t>
            </a:r>
          </a:p>
        </p:txBody>
      </p:sp>
      <p:sp>
        <p:nvSpPr>
          <p:cNvPr id="20" name="Tekst — symbol zastępczy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Witryna internetowa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pl-PL" noProof="0"/>
              <a:t>Ikona</a:t>
            </a:r>
          </a:p>
        </p:txBody>
      </p:sp>
      <p:sp>
        <p:nvSpPr>
          <p:cNvPr id="28" name="Zawartość — symbol zastępczy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pl-PL" noProof="0"/>
              <a:t>Ikona</a:t>
            </a:r>
          </a:p>
        </p:txBody>
      </p:sp>
      <p:sp>
        <p:nvSpPr>
          <p:cNvPr id="29" name="Zawartość — symbol zastępczy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pl-PL" noProof="0"/>
              <a:t>Ikona</a:t>
            </a:r>
          </a:p>
        </p:txBody>
      </p:sp>
      <p:sp>
        <p:nvSpPr>
          <p:cNvPr id="30" name="Zawartość — symbol zastępczy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pl-PL" noProof="0"/>
              <a:t>Ikona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l-PL" noProof="0"/>
              <a:t>TYTUŁ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l-PL" noProof="0"/>
              <a:t>Podtytuł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8" name="Ow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l-PL" noProof="0"/>
              <a:t>TYTUŁ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l-PL" noProof="0"/>
              <a:t>Podtytuł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8" name="Ow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l-PL" noProof="0"/>
              <a:t>Kliknij, aby edytować styl wzorca tytułu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  <p:sp>
        <p:nvSpPr>
          <p:cNvPr id="8" name="Numer slajdu — symbol zastępczy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l-PL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pl-PL" sz="1200" noProof="0">
              <a:solidFill>
                <a:schemeClr val="bg1"/>
              </a:solidFill>
            </a:endParaRPr>
          </a:p>
        </p:txBody>
      </p:sp>
      <p:sp>
        <p:nvSpPr>
          <p:cNvPr id="9" name="Zawartość — symbol zastępczy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l-PL" noProof="0"/>
              <a:t>Kliknij, aby edytować styl wzorca tytułu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  <p:sp>
        <p:nvSpPr>
          <p:cNvPr id="8" name="Numer slajdu — symbol zastępczy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l-PL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pl-PL" sz="1200" noProof="0">
              <a:solidFill>
                <a:schemeClr val="bg1"/>
              </a:solidFill>
            </a:endParaRPr>
          </a:p>
        </p:txBody>
      </p:sp>
      <p:sp>
        <p:nvSpPr>
          <p:cNvPr id="9" name="Zawartość — symbol zastępczy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0" name="Zawartość — symbol zastępczy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l-PL" noProof="0"/>
              <a:t>Kliknij, aby edytować styl wzorca tytułu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  <p:sp>
        <p:nvSpPr>
          <p:cNvPr id="8" name="Numer slajdu — symbol zastępczy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l-PL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pl-PL" sz="1200" noProof="0">
              <a:solidFill>
                <a:schemeClr val="bg1"/>
              </a:solidFill>
            </a:endParaRPr>
          </a:p>
        </p:txBody>
      </p:sp>
      <p:sp>
        <p:nvSpPr>
          <p:cNvPr id="9" name="Tekst — symbol zastępczy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0" name="Tekst — symbol zastępczy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1" name="Zawartość — symbol zastępczy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Zawartość — symbol zastępczy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  <p:sp>
        <p:nvSpPr>
          <p:cNvPr id="8" name="Numer slajdu — symbol zastępczy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l-PL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pl-PL" sz="1200" noProof="0">
              <a:solidFill>
                <a:schemeClr val="bg1"/>
              </a:solidFill>
            </a:endParaRPr>
          </a:p>
        </p:txBody>
      </p:sp>
      <p:sp>
        <p:nvSpPr>
          <p:cNvPr id="9" name="Tekst — symbol zastępczy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0" name="Zawartość — symbol zastępczy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12" name="Obraz — symbol zastępczy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Wstaw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l-PL" noProof="0"/>
              <a:t>TYTUŁ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l-PL" noProof="0"/>
              <a:t>Podtytuł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  <p:sp>
        <p:nvSpPr>
          <p:cNvPr id="8" name="Numer slajdu — symbol zastępczy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l-PL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pl-PL" sz="1200" noProof="0">
              <a:solidFill>
                <a:schemeClr val="bg1"/>
              </a:solidFill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1" name="Obraz — symbol zastępczy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Wstaw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pl-PL" noProof="0"/>
              <a:t>TYTUŁ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Podtytuł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Wstaw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Kolumna zawartośc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raz — symbol zastępczy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l-PL" noProof="0"/>
              <a:t>Wstaw obraz</a:t>
            </a:r>
          </a:p>
        </p:txBody>
      </p:sp>
      <p:sp>
        <p:nvSpPr>
          <p:cNvPr id="14" name="Tekst — symbol zastępczy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l-PL" noProof="0"/>
              <a:t>Kliknij, aby edytować style wzorców tekstu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l-PL" noProof="0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l-PL" noProof="0"/>
              <a:t>Kliknij, aby edytować styl wzorca tytułu</a:t>
            </a:r>
          </a:p>
        </p:txBody>
      </p:sp>
      <p:sp>
        <p:nvSpPr>
          <p:cNvPr id="16" name="Zawartość — symbol zastępczy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l-PL" noProof="0"/>
              <a:t>Ikona</a:t>
            </a:r>
          </a:p>
        </p:txBody>
      </p:sp>
      <p:sp>
        <p:nvSpPr>
          <p:cNvPr id="17" name="Zawartość — symbol zastępczy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l-PL" noProof="0"/>
              <a:t>Ikona</a:t>
            </a:r>
          </a:p>
        </p:txBody>
      </p:sp>
      <p:sp>
        <p:nvSpPr>
          <p:cNvPr id="18" name="Numer slajdu — symbol zastępczy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l-PL" noProof="0" smtClean="0"/>
              <a:pPr algn="ctr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Kolumna zawartości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raz — symbol zastępczy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l-PL" noProof="0"/>
              <a:t>Wstaw obraz</a:t>
            </a:r>
          </a:p>
        </p:txBody>
      </p:sp>
      <p:sp>
        <p:nvSpPr>
          <p:cNvPr id="14" name="Tekst — symbol zastępczy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l-PL" noProof="0"/>
              <a:t>Kliknij, aby edytować style wzorców tekstu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l-PL" noProof="0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l-PL" noProof="0"/>
              <a:t>Kliknij, aby edytować styl wzorca tytułu</a:t>
            </a:r>
          </a:p>
        </p:txBody>
      </p:sp>
      <p:sp>
        <p:nvSpPr>
          <p:cNvPr id="16" name="Zawartość — symbol zastępczy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Ikona</a:t>
            </a:r>
          </a:p>
        </p:txBody>
      </p:sp>
      <p:sp>
        <p:nvSpPr>
          <p:cNvPr id="17" name="Zawartość — symbol zastępczy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Ikona</a:t>
            </a:r>
          </a:p>
        </p:txBody>
      </p:sp>
      <p:sp>
        <p:nvSpPr>
          <p:cNvPr id="8" name="Tekst — symbol zastępczy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l-PL" noProof="0"/>
              <a:t>Kliknij, aby edytować style wzorców tekstu</a:t>
            </a:r>
          </a:p>
        </p:txBody>
      </p:sp>
      <p:sp>
        <p:nvSpPr>
          <p:cNvPr id="10" name="Zawartość — symbol zastępczy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Ikona</a:t>
            </a:r>
          </a:p>
        </p:txBody>
      </p:sp>
      <p:sp>
        <p:nvSpPr>
          <p:cNvPr id="11" name="Numer slajdu — symbol zastępczy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l-PL" noProof="0" smtClean="0"/>
              <a:pPr algn="ctr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Kolumna zawartości_2 Pionow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raz — symbol zastępczy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l-PL" noProof="0"/>
              <a:t>Wstaw obraz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noProof="0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l-PL" noProof="0"/>
              <a:t>Kliknij, aby edytować styl wzorca tytułu</a:t>
            </a:r>
          </a:p>
        </p:txBody>
      </p:sp>
      <p:sp>
        <p:nvSpPr>
          <p:cNvPr id="16" name="Zawartość — symbol zastępczy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Ikona</a:t>
            </a:r>
          </a:p>
        </p:txBody>
      </p:sp>
      <p:sp>
        <p:nvSpPr>
          <p:cNvPr id="11" name="Tekst — symbol zastępczy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noProof="0"/>
              <a:t>Kliknij, aby edytować style wzorców tekstu</a:t>
            </a:r>
          </a:p>
        </p:txBody>
      </p:sp>
      <p:sp>
        <p:nvSpPr>
          <p:cNvPr id="12" name="Zawartość — symbol zastępczy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Ikona</a:t>
            </a:r>
          </a:p>
        </p:txBody>
      </p:sp>
      <p:sp>
        <p:nvSpPr>
          <p:cNvPr id="15" name="Numer slajdu — symbol zastępczy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l-PL" noProof="0" smtClean="0"/>
              <a:pPr algn="ctr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Kolumna zawartośc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raz — symbol zastępczy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l-PL" noProof="0"/>
              <a:t>Wstaw obraz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noProof="0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l-PL" noProof="0"/>
              <a:t>Kliknij, aby edytować styl wzorca tytułu</a:t>
            </a:r>
          </a:p>
        </p:txBody>
      </p:sp>
      <p:sp>
        <p:nvSpPr>
          <p:cNvPr id="16" name="Zawartość — symbol zastępczy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Ikona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l-PL" noProof="0" smtClean="0"/>
              <a:pPr algn="ctr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noProof="0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l-PL" noProof="0"/>
              <a:t>Kliknij, aby edytować styl wzorca tytułu</a:t>
            </a:r>
          </a:p>
        </p:txBody>
      </p:sp>
      <p:sp>
        <p:nvSpPr>
          <p:cNvPr id="16" name="Zawartość — symbol zastępczy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Ikona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l-PL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pl-PL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pl-PL" noProof="0" smtClean="0"/>
              <a:pPr algn="ctr"/>
              <a:t>‹#›</a:t>
            </a:fld>
            <a:endParaRPr lang="pl-PL" noProof="0"/>
          </a:p>
        </p:txBody>
      </p:sp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tytuł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9758" y="1291772"/>
            <a:ext cx="4744362" cy="3611880"/>
          </a:xfrm>
        </p:spPr>
        <p:txBody>
          <a:bodyPr rtlCol="0"/>
          <a:lstStyle/>
          <a:p>
            <a:r>
              <a:rPr lang="pl-PL" sz="4800" dirty="0">
                <a:effectLst/>
              </a:rPr>
              <a:t>EGZAMIN ÓSMOKLASISTY 23-25 maja 2023</a:t>
            </a:r>
            <a:br>
              <a:rPr lang="pl-PL" dirty="0">
                <a:effectLst/>
              </a:rPr>
            </a:br>
            <a:endParaRPr lang="pl-PL" dirty="0"/>
          </a:p>
        </p:txBody>
      </p:sp>
      <p:sp>
        <p:nvSpPr>
          <p:cNvPr id="12" name="Podtytuł 11" descr="napis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pl-PL" b="1" dirty="0"/>
              <a:t>INFORMACJE, KTÓRE</a:t>
            </a:r>
            <a:r>
              <a:rPr lang="pl-PL" b="1" dirty="0">
                <a:effectLst/>
              </a:rPr>
              <a:t> KAŻDY </a:t>
            </a:r>
            <a:br>
              <a:rPr lang="pl-PL" b="1" dirty="0"/>
            </a:br>
            <a:r>
              <a:rPr lang="pl-PL" b="1" dirty="0">
                <a:effectLst/>
              </a:rPr>
              <a:t>UCZEŃ I RODZIC POWINIEN WIEDZIEĆ</a:t>
            </a:r>
            <a:endParaRPr lang="pl-PL" dirty="0">
              <a:effectLst/>
            </a:endParaRPr>
          </a:p>
          <a:p>
            <a:pPr rtl="0"/>
            <a:endParaRPr lang="pl-PL" dirty="0"/>
          </a:p>
        </p:txBody>
      </p:sp>
      <p:pic>
        <p:nvPicPr>
          <p:cNvPr id="14" name="Obraz — symbol zastępczy 13" descr="Trzy osoby siedzące przy stole w piknikowym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— symbol zastępczy 4" descr="grupa bieżących uczniów">
            <a:extLst>
              <a:ext uri="{FF2B5EF4-FFF2-40B4-BE49-F238E27FC236}">
                <a16:creationId xmlns:a16="http://schemas.microsoft.com/office/drawing/2014/main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pic>
        <p:nvPicPr>
          <p:cNvPr id="16" name="Obraz — symbol zastępczy 15" descr="stos książek na ziemi">
            <a:extLst>
              <a:ext uri="{FF2B5EF4-FFF2-40B4-BE49-F238E27FC236}">
                <a16:creationId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10801"/>
            <a:ext cx="7833208" cy="6384282"/>
            <a:chOff x="0" y="3808320"/>
            <a:chExt cx="7833208" cy="2547440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</p:grpSp>
      <p:sp>
        <p:nvSpPr>
          <p:cNvPr id="33" name="Tytuł 32" descr="tytuł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604794"/>
            <a:ext cx="5005614" cy="1125773"/>
          </a:xfrm>
        </p:spPr>
        <p:txBody>
          <a:bodyPr rtlCol="0"/>
          <a:lstStyle/>
          <a:p>
            <a:pPr algn="ctr"/>
            <a: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WAŻNE RADY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czyli o czym należy pamiętać przed egzaminem </a:t>
            </a:r>
            <a:br>
              <a:rPr lang="pl-PL" dirty="0">
                <a:effectLst/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4" name="Tekst — symbol zastępczy 33" descr="zawartość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259" y="1896982"/>
            <a:ext cx="6194054" cy="4047978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sz="1800" b="1" dirty="0"/>
              <a:t>d</a:t>
            </a:r>
            <a:r>
              <a:rPr lang="pl-PL" sz="1800" b="1" dirty="0">
                <a:effectLst/>
              </a:rPr>
              <a:t>obre przygotowanie do każdego egzaminu (warto robić sobie jeszcze dodatkowo testy)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l-PL" sz="1800" b="1" dirty="0">
              <a:effectLst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</a:rPr>
              <a:t>uczeń powinien być wypoczęty, dobrze wyspany i mieć pozytywne nastawienie do egzaminu, który już za chwilę będzie przepustką do wymarzonej szkoły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l-PL" sz="1800" b="1" dirty="0">
              <a:effectLst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</a:rPr>
              <a:t>zadbajcie też o dietę w dniu egzaminu, a także dzień przed egzaminem (nie męcz żołądka)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l-PL" sz="1800" b="1" dirty="0">
              <a:effectLst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</a:rPr>
              <a:t>potrzebne przybory- najlepiej przygotuj wszystko dzień wcześniej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l-PL" sz="1800" b="1" dirty="0">
              <a:effectLst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</a:rPr>
              <a:t>butelka wody- przygotuj ją sobie również dzień wcześniej</a:t>
            </a:r>
          </a:p>
          <a:p>
            <a:pPr marL="0" indent="0" rtl="0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13" name="Numer slajdu — symbol zastępczy 5" descr="numer slajdu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l-PL" sz="1200" smtClean="0">
                <a:solidFill>
                  <a:schemeClr val="bg1"/>
                </a:solidFill>
              </a:rPr>
              <a:pPr algn="ctr" rtl="0"/>
              <a:t>10</a:t>
            </a:fld>
            <a:endParaRPr lang="pl-PL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2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— symbol zastępczy 12" descr="ludzie śmiejący się nad ekranem laptopa">
            <a:extLst>
              <a:ext uri="{FF2B5EF4-FFF2-40B4-BE49-F238E27FC236}">
                <a16:creationId xmlns:a16="http://schemas.microsoft.com/office/drawing/2014/main" id="{9402120B-1989-41A6-9ED1-21A56316A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pic>
        <p:nvPicPr>
          <p:cNvPr id="5" name="Obraz — symbol zastępczy 4" descr="grupa studentów na ukończeniu szkoły">
            <a:extLst>
              <a:ext uri="{FF2B5EF4-FFF2-40B4-BE49-F238E27FC236}">
                <a16:creationId xmlns:a16="http://schemas.microsoft.com/office/drawing/2014/main" id="{BD0958B7-E663-4510-9C53-EE09FEEB73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</p:grpSp>
      <p:sp>
        <p:nvSpPr>
          <p:cNvPr id="33" name="Tytuł 32" descr="tytuł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12" name="Numer slajdu — symbol zastępczy 5" descr="numer slajdu">
            <a:extLst>
              <a:ext uri="{FF2B5EF4-FFF2-40B4-BE49-F238E27FC236}">
                <a16:creationId xmlns:a16="http://schemas.microsoft.com/office/drawing/2014/main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l-PL" sz="1200" smtClean="0">
                <a:solidFill>
                  <a:schemeClr val="bg1"/>
                </a:solidFill>
              </a:rPr>
              <a:pPr algn="ctr" rtl="0"/>
              <a:t>11</a:t>
            </a:fld>
            <a:endParaRPr lang="pl-PL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2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tytuł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1585" y="109057"/>
            <a:ext cx="4699647" cy="5134063"/>
          </a:xfrm>
        </p:spPr>
        <p:txBody>
          <a:bodyPr rtlCol="0"/>
          <a:lstStyle/>
          <a:p>
            <a:pPr rtl="0"/>
            <a:r>
              <a:rPr lang="pl-PL" sz="2800" b="1" dirty="0"/>
              <a:t>J</a:t>
            </a:r>
            <a:r>
              <a:rPr lang="pl-PL" sz="2800" b="1" dirty="0">
                <a:effectLst/>
              </a:rPr>
              <a:t>ęzyk polski - 23 maja 2023 r.     ( wtorek) 9</a:t>
            </a:r>
            <a:r>
              <a:rPr lang="pl-PL" sz="2800" b="1" u="sng" dirty="0">
                <a:effectLst/>
              </a:rPr>
              <a:t>00 </a:t>
            </a:r>
            <a:r>
              <a:rPr lang="pl-PL" sz="2800" b="1" dirty="0">
                <a:effectLst/>
              </a:rPr>
              <a:t> </a:t>
            </a:r>
            <a:br>
              <a:rPr lang="pl-PL" sz="2800" b="1" dirty="0">
                <a:effectLst/>
              </a:rPr>
            </a:br>
            <a:r>
              <a:rPr lang="pl-PL" sz="2800" b="1" dirty="0">
                <a:effectLst/>
              </a:rPr>
              <a:t>120 minut</a:t>
            </a:r>
            <a:br>
              <a:rPr lang="pl-PL" sz="2800" b="1" dirty="0">
                <a:effectLst/>
              </a:rPr>
            </a:br>
            <a:br>
              <a:rPr lang="pl-PL" sz="2800" b="1" dirty="0">
                <a:effectLst/>
              </a:rPr>
            </a:br>
            <a:r>
              <a:rPr lang="pl-PL" sz="2800" b="1" dirty="0">
                <a:effectLst/>
              </a:rPr>
              <a:t>Matematyka - 24 maja 2023 r.  ( środa) 9</a:t>
            </a:r>
            <a:r>
              <a:rPr lang="pl-PL" sz="2800" b="1" u="sng" dirty="0">
                <a:effectLst/>
              </a:rPr>
              <a:t>00</a:t>
            </a:r>
            <a:r>
              <a:rPr lang="pl-PL" sz="2800" b="1" dirty="0">
                <a:effectLst/>
              </a:rPr>
              <a:t> </a:t>
            </a:r>
            <a:br>
              <a:rPr lang="pl-PL" sz="2800" b="1" dirty="0">
                <a:effectLst/>
              </a:rPr>
            </a:br>
            <a:r>
              <a:rPr lang="pl-PL" sz="2800" b="1" dirty="0">
                <a:effectLst/>
              </a:rPr>
              <a:t>100 minut</a:t>
            </a:r>
            <a:br>
              <a:rPr lang="pl-PL" sz="2800" b="1" dirty="0">
                <a:effectLst/>
              </a:rPr>
            </a:br>
            <a:br>
              <a:rPr lang="pl-PL" sz="2800" b="1" dirty="0">
                <a:effectLst/>
              </a:rPr>
            </a:br>
            <a:r>
              <a:rPr lang="pl-PL" sz="2800" b="1" dirty="0">
                <a:effectLst/>
              </a:rPr>
              <a:t>Język obcy - 25 maja 2023 r. </a:t>
            </a:r>
            <a:br>
              <a:rPr lang="pl-PL" sz="2800" b="1" dirty="0">
                <a:effectLst/>
              </a:rPr>
            </a:br>
            <a:r>
              <a:rPr lang="pl-PL" sz="2800" b="1" dirty="0">
                <a:effectLst/>
              </a:rPr>
              <a:t>( czwartek) 9</a:t>
            </a:r>
            <a:r>
              <a:rPr lang="pl-PL" sz="2800" b="1" u="sng" dirty="0">
                <a:effectLst/>
              </a:rPr>
              <a:t>00</a:t>
            </a:r>
            <a:br>
              <a:rPr lang="pl-PL" sz="2800" b="1" dirty="0">
                <a:effectLst/>
              </a:rPr>
            </a:br>
            <a:r>
              <a:rPr lang="pl-PL" sz="2800" b="1" dirty="0">
                <a:effectLst/>
              </a:rPr>
              <a:t>90 minut</a:t>
            </a:r>
            <a:br>
              <a:rPr lang="pl-PL" sz="2800" b="1" dirty="0">
                <a:effectLst/>
              </a:rPr>
            </a:br>
            <a:endParaRPr lang="pl-PL" sz="2800" b="1" dirty="0"/>
          </a:p>
        </p:txBody>
      </p:sp>
      <p:pic>
        <p:nvPicPr>
          <p:cNvPr id="14" name="Obraz — symbol zastępczy 13" descr="pokój z czerwonymi krzesłami przed oknem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tytuł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750" y="-964733"/>
            <a:ext cx="5276674" cy="5931016"/>
          </a:xfrm>
        </p:spPr>
        <p:txBody>
          <a:bodyPr rtlCol="0"/>
          <a:lstStyle/>
          <a:p>
            <a:pPr rtl="0"/>
            <a:r>
              <a:rPr lang="pl-PL" sz="2800" b="1" dirty="0"/>
              <a:t>J</a:t>
            </a:r>
            <a:r>
              <a:rPr lang="pl-PL" sz="2800" b="1" dirty="0">
                <a:effectLst/>
              </a:rPr>
              <a:t>ęzyk polski -  180 min</a:t>
            </a:r>
            <a:br>
              <a:rPr lang="pl-PL" sz="2800" b="1" dirty="0">
                <a:effectLst/>
              </a:rPr>
            </a:br>
            <a:br>
              <a:rPr lang="pl-PL" sz="2800" b="1" dirty="0">
                <a:effectLst/>
              </a:rPr>
            </a:br>
            <a:br>
              <a:rPr lang="pl-PL" sz="2800" b="1" dirty="0">
                <a:effectLst/>
              </a:rPr>
            </a:br>
            <a:r>
              <a:rPr lang="pl-PL" sz="2800" b="1" dirty="0">
                <a:effectLst/>
              </a:rPr>
              <a:t>Matematyka – 150 min</a:t>
            </a:r>
            <a:br>
              <a:rPr lang="pl-PL" sz="2800" b="1" dirty="0">
                <a:effectLst/>
              </a:rPr>
            </a:br>
            <a:br>
              <a:rPr lang="pl-PL" sz="2800" b="1" dirty="0">
                <a:effectLst/>
              </a:rPr>
            </a:br>
            <a:br>
              <a:rPr lang="pl-PL" sz="2800" b="1" dirty="0">
                <a:effectLst/>
              </a:rPr>
            </a:br>
            <a:r>
              <a:rPr lang="pl-PL" sz="2800" b="1" dirty="0">
                <a:effectLst/>
              </a:rPr>
              <a:t>Język obcy – 135 min</a:t>
            </a:r>
            <a:br>
              <a:rPr lang="pl-PL" sz="2800" b="1" dirty="0">
                <a:effectLst/>
              </a:rPr>
            </a:br>
            <a:br>
              <a:rPr lang="pl-PL" sz="2800" b="1" dirty="0">
                <a:effectLst/>
              </a:rPr>
            </a:br>
            <a:endParaRPr lang="pl-PL" sz="2800" b="1" dirty="0"/>
          </a:p>
        </p:txBody>
      </p:sp>
      <p:pic>
        <p:nvPicPr>
          <p:cNvPr id="14" name="Obraz — symbol zastępczy 13" descr="pokój z czerwonymi krzesłami przed oknem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EB401DE-4F7D-CD71-6D0B-C841B6AF4727}"/>
              </a:ext>
            </a:extLst>
          </p:cNvPr>
          <p:cNvSpPr txBox="1"/>
          <p:nvPr/>
        </p:nvSpPr>
        <p:spPr>
          <a:xfrm>
            <a:off x="7134837" y="5729681"/>
            <a:ext cx="4496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Wydłużony czas egzaminu.</a:t>
            </a:r>
          </a:p>
        </p:txBody>
      </p:sp>
    </p:spTree>
    <p:extLst>
      <p:ext uri="{BB962C8B-B14F-4D97-AF65-F5344CB8AC3E}">
        <p14:creationId xmlns:p14="http://schemas.microsoft.com/office/powerpoint/2010/main" val="207938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tytuł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750" y="-964733"/>
            <a:ext cx="5276674" cy="5931016"/>
          </a:xfrm>
        </p:spPr>
        <p:txBody>
          <a:bodyPr rtlCol="0"/>
          <a:lstStyle/>
          <a:p>
            <a:pPr rtl="0"/>
            <a:r>
              <a:rPr lang="pl-PL" sz="2800" b="1" dirty="0"/>
              <a:t>J</a:t>
            </a:r>
            <a:r>
              <a:rPr lang="pl-PL" sz="2800" b="1" dirty="0">
                <a:effectLst/>
              </a:rPr>
              <a:t>ęzyk polski - </a:t>
            </a:r>
            <a:r>
              <a:rPr lang="pl-PL" sz="2800" b="1" dirty="0"/>
              <a:t>12</a:t>
            </a:r>
            <a:r>
              <a:rPr lang="pl-PL" sz="2800" b="1" dirty="0">
                <a:effectLst/>
              </a:rPr>
              <a:t> czerwca 2023 r.     </a:t>
            </a:r>
            <a:br>
              <a:rPr lang="pl-PL" sz="2800" b="1" dirty="0">
                <a:effectLst/>
              </a:rPr>
            </a:br>
            <a:r>
              <a:rPr lang="pl-PL" sz="2800" b="1" dirty="0">
                <a:effectLst/>
              </a:rPr>
              <a:t>( </a:t>
            </a:r>
            <a:r>
              <a:rPr lang="pl-PL" sz="2800" b="1" dirty="0"/>
              <a:t>poniedziałek</a:t>
            </a:r>
            <a:r>
              <a:rPr lang="pl-PL" sz="2800" b="1" dirty="0">
                <a:effectLst/>
              </a:rPr>
              <a:t>) 9</a:t>
            </a:r>
            <a:r>
              <a:rPr lang="pl-PL" sz="2800" b="1" u="sng" dirty="0">
                <a:effectLst/>
              </a:rPr>
              <a:t>00 </a:t>
            </a:r>
            <a:r>
              <a:rPr lang="pl-PL" sz="2800" b="1" dirty="0">
                <a:effectLst/>
              </a:rPr>
              <a:t> </a:t>
            </a:r>
            <a:br>
              <a:rPr lang="pl-PL" sz="2800" b="1" dirty="0">
                <a:effectLst/>
              </a:rPr>
            </a:br>
            <a:br>
              <a:rPr lang="pl-PL" sz="2800" b="1" dirty="0">
                <a:effectLst/>
              </a:rPr>
            </a:br>
            <a:br>
              <a:rPr lang="pl-PL" sz="2800" b="1" dirty="0">
                <a:effectLst/>
              </a:rPr>
            </a:br>
            <a:r>
              <a:rPr lang="pl-PL" sz="2800" b="1" dirty="0">
                <a:effectLst/>
              </a:rPr>
              <a:t>Matematyka - </a:t>
            </a:r>
            <a:r>
              <a:rPr lang="pl-PL" sz="2800" b="1" dirty="0"/>
              <a:t>13</a:t>
            </a:r>
            <a:r>
              <a:rPr lang="pl-PL" sz="2800" b="1" dirty="0">
                <a:effectLst/>
              </a:rPr>
              <a:t> czerwca 2023 r.  </a:t>
            </a:r>
            <a:br>
              <a:rPr lang="pl-PL" sz="2800" b="1" dirty="0">
                <a:effectLst/>
              </a:rPr>
            </a:br>
            <a:r>
              <a:rPr lang="pl-PL" sz="2800" b="1" dirty="0">
                <a:effectLst/>
              </a:rPr>
              <a:t>( </a:t>
            </a:r>
            <a:r>
              <a:rPr lang="pl-PL" sz="2800" b="1" dirty="0"/>
              <a:t>wtorek</a:t>
            </a:r>
            <a:r>
              <a:rPr lang="pl-PL" sz="2800" b="1" dirty="0">
                <a:effectLst/>
              </a:rPr>
              <a:t>) 9</a:t>
            </a:r>
            <a:r>
              <a:rPr lang="pl-PL" sz="2800" b="1" u="sng" dirty="0">
                <a:effectLst/>
              </a:rPr>
              <a:t>00</a:t>
            </a:r>
            <a:r>
              <a:rPr lang="pl-PL" sz="2800" b="1" dirty="0">
                <a:effectLst/>
              </a:rPr>
              <a:t> </a:t>
            </a:r>
            <a:br>
              <a:rPr lang="pl-PL" sz="2800" b="1" dirty="0">
                <a:effectLst/>
              </a:rPr>
            </a:br>
            <a:br>
              <a:rPr lang="pl-PL" sz="2800" b="1" dirty="0">
                <a:effectLst/>
              </a:rPr>
            </a:br>
            <a:br>
              <a:rPr lang="pl-PL" sz="2800" b="1" dirty="0">
                <a:effectLst/>
              </a:rPr>
            </a:br>
            <a:r>
              <a:rPr lang="pl-PL" sz="2800" b="1" dirty="0">
                <a:effectLst/>
              </a:rPr>
              <a:t>Język obcy - </a:t>
            </a:r>
            <a:r>
              <a:rPr lang="pl-PL" sz="2800" b="1" dirty="0"/>
              <a:t>14</a:t>
            </a:r>
            <a:r>
              <a:rPr lang="pl-PL" sz="2800" b="1" dirty="0">
                <a:effectLst/>
              </a:rPr>
              <a:t> czerwca 2023 r. </a:t>
            </a:r>
            <a:br>
              <a:rPr lang="pl-PL" sz="2800" b="1" dirty="0">
                <a:effectLst/>
              </a:rPr>
            </a:br>
            <a:r>
              <a:rPr lang="pl-PL" sz="2800" b="1" dirty="0">
                <a:effectLst/>
              </a:rPr>
              <a:t>( </a:t>
            </a:r>
            <a:r>
              <a:rPr lang="pl-PL" sz="2800" b="1" dirty="0"/>
              <a:t>środa</a:t>
            </a:r>
            <a:r>
              <a:rPr lang="pl-PL" sz="2800" b="1" dirty="0">
                <a:effectLst/>
              </a:rPr>
              <a:t>) 9</a:t>
            </a:r>
            <a:r>
              <a:rPr lang="pl-PL" sz="2800" b="1" u="sng" dirty="0">
                <a:effectLst/>
              </a:rPr>
              <a:t>00</a:t>
            </a:r>
            <a:br>
              <a:rPr lang="pl-PL" sz="2800" b="1" dirty="0">
                <a:effectLst/>
              </a:rPr>
            </a:br>
            <a:br>
              <a:rPr lang="pl-PL" sz="2800" b="1" dirty="0">
                <a:effectLst/>
              </a:rPr>
            </a:br>
            <a:endParaRPr lang="pl-PL" sz="2800" b="1" dirty="0"/>
          </a:p>
        </p:txBody>
      </p:sp>
      <p:pic>
        <p:nvPicPr>
          <p:cNvPr id="14" name="Obraz — symbol zastępczy 13" descr="pokój z czerwonymi krzesłami przed oknem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EB401DE-4F7D-CD71-6D0B-C841B6AF4727}"/>
              </a:ext>
            </a:extLst>
          </p:cNvPr>
          <p:cNvSpPr txBox="1"/>
          <p:nvPr/>
        </p:nvSpPr>
        <p:spPr>
          <a:xfrm>
            <a:off x="7021586" y="5452844"/>
            <a:ext cx="4496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/>
              <a:t>Egzamin ósmoklasisty </a:t>
            </a:r>
          </a:p>
          <a:p>
            <a:pPr algn="ctr"/>
            <a:r>
              <a:rPr lang="pl-PL" sz="2400" b="1" i="1" dirty="0"/>
              <a:t>w terminie dodatkowym.</a:t>
            </a:r>
            <a:endParaRPr lang="pl-PL" sz="2400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736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— symbol zastępczy 6" descr="widok z lotu ptaka chłopca siedzącego przy laptopie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upa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6773" y="0"/>
            <a:ext cx="7384673" cy="6858000"/>
            <a:chOff x="1826589" y="0"/>
            <a:chExt cx="7388298" cy="6858000"/>
          </a:xfrm>
        </p:grpSpPr>
        <p:sp>
          <p:nvSpPr>
            <p:cNvPr id="10" name="Równoległobok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9" name="Równoległobok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22" name="Równoległobok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461884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</p:grpSp>
      <p:sp>
        <p:nvSpPr>
          <p:cNvPr id="4" name="Tytuł 3" descr="Tytuł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557439"/>
            <a:ext cx="7961151" cy="1286373"/>
          </a:xfrm>
        </p:spPr>
        <p:txBody>
          <a:bodyPr rtlCol="0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zatem można mieć ze sobą na egzaminie ósmoklasisty? </a:t>
            </a: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Wytyczne Centralnej Komisji Egzaminacyjnej:</a:t>
            </a: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Zawartość — symbol zastępczy 34" descr="Otwarta książka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0432" y="2393410"/>
            <a:ext cx="548640" cy="548640"/>
          </a:xfrm>
        </p:spPr>
      </p:pic>
      <p:sp>
        <p:nvSpPr>
          <p:cNvPr id="23" name="Tekst — symbol zastępczy 22" descr="blok zawartości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9465" y="3117984"/>
            <a:ext cx="1882804" cy="3368675"/>
          </a:xfrm>
        </p:spPr>
        <p:txBody>
          <a:bodyPr rtlCol="0"/>
          <a:lstStyle/>
          <a:p>
            <a:pPr rtl="0"/>
            <a:r>
              <a:rPr lang="pl-PL" sz="2400" b="1" dirty="0"/>
              <a:t>JĘZYK POLSKI</a:t>
            </a:r>
          </a:p>
          <a:p>
            <a:pPr rtl="0"/>
            <a:endParaRPr lang="pl-PL" sz="2400" b="1" dirty="0"/>
          </a:p>
          <a:p>
            <a:pPr rtl="0"/>
            <a:r>
              <a:rPr lang="pl-PL" sz="2400" b="1" dirty="0"/>
              <a:t>MATEMATYKA</a:t>
            </a:r>
          </a:p>
          <a:p>
            <a:pPr rtl="0"/>
            <a:endParaRPr lang="pl-PL" sz="2400" b="1" dirty="0"/>
          </a:p>
          <a:p>
            <a:pPr rtl="0"/>
            <a:r>
              <a:rPr lang="pl-PL" sz="2400" b="1" dirty="0"/>
              <a:t>JĘZYK OBCY</a:t>
            </a:r>
          </a:p>
        </p:txBody>
      </p:sp>
      <p:pic>
        <p:nvPicPr>
          <p:cNvPr id="36" name="Zawartość — symbol zastępczy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3639" y="2394809"/>
            <a:ext cx="548640" cy="548640"/>
          </a:xfrm>
        </p:spPr>
      </p:pic>
      <p:sp>
        <p:nvSpPr>
          <p:cNvPr id="24" name="Tekst — symbol zastępczy 23" descr="blok zawartości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3435" y="3117983"/>
            <a:ext cx="2834640" cy="3368675"/>
          </a:xfrm>
        </p:spPr>
        <p:txBody>
          <a:bodyPr rtlCol="0"/>
          <a:lstStyle/>
          <a:p>
            <a:pPr marL="285750" indent="-285750">
              <a:buFontTx/>
              <a:buChar char="-"/>
            </a:pPr>
            <a:r>
              <a:rPr lang="pl-PL" sz="1600" b="1" dirty="0">
                <a:effectLst/>
              </a:rPr>
              <a:t>pióro lub długopis z czarnym tuszem/atramentem</a:t>
            </a:r>
          </a:p>
          <a:p>
            <a:pPr marL="285750" indent="-285750">
              <a:buFontTx/>
              <a:buChar char="-"/>
            </a:pPr>
            <a:endParaRPr lang="pl-PL" sz="1600" b="1" dirty="0"/>
          </a:p>
          <a:p>
            <a:pPr marL="285750" indent="-285750">
              <a:buFontTx/>
              <a:buChar char="-"/>
            </a:pPr>
            <a:r>
              <a:rPr lang="pl-PL" sz="1600" b="1" dirty="0">
                <a:effectLst/>
              </a:rPr>
              <a:t>pióro lub długopis z czarnym tuszem/atramentem i linijka</a:t>
            </a:r>
          </a:p>
          <a:p>
            <a:pPr marL="285750" indent="-285750">
              <a:buFontTx/>
              <a:buChar char="-"/>
            </a:pPr>
            <a:endParaRPr lang="pl-PL" sz="1600" b="1" dirty="0">
              <a:effectLst/>
            </a:endParaRPr>
          </a:p>
          <a:p>
            <a:pPr marL="285750" indent="-285750">
              <a:buFontTx/>
              <a:buChar char="-"/>
            </a:pPr>
            <a:r>
              <a:rPr lang="pl-PL" sz="1600" b="1" dirty="0">
                <a:effectLst/>
              </a:rPr>
              <a:t>pióro lub długopis z czarnym tuszem/atramentem</a:t>
            </a:r>
          </a:p>
          <a:p>
            <a:pPr marL="285750" indent="-285750">
              <a:buFontTx/>
              <a:buChar char="-"/>
            </a:pPr>
            <a:endParaRPr lang="pl-PL" dirty="0">
              <a:effectLst/>
            </a:endParaRPr>
          </a:p>
          <a:p>
            <a:pPr rtl="0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44" name="Numer slajdu — symbol zastępczy 5" descr="Numer slajdu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l-PL" sz="1200" smtClean="0">
                <a:solidFill>
                  <a:schemeClr val="bg1"/>
                </a:solidFill>
              </a:rPr>
              <a:pPr algn="ctr" rtl="0"/>
              <a:t>5</a:t>
            </a:fld>
            <a:endParaRPr lang="pl-PL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— symbol zastępczy 6" descr="chłopiec idący z torbą na książki i rowerem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upa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6019" y="75501"/>
            <a:ext cx="6365034" cy="6858000"/>
            <a:chOff x="1826589" y="0"/>
            <a:chExt cx="7388298" cy="6858000"/>
          </a:xfrm>
        </p:grpSpPr>
        <p:sp>
          <p:nvSpPr>
            <p:cNvPr id="10" name="Równoległobok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9" name="Równoległobok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22" name="Równoległobok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</p:grpSp>
      <p:sp>
        <p:nvSpPr>
          <p:cNvPr id="4" name="Tytuł 3" descr="Tytuł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4" y="557439"/>
            <a:ext cx="7138856" cy="1423761"/>
          </a:xfrm>
        </p:spPr>
        <p:txBody>
          <a:bodyPr rtlCol="0"/>
          <a:lstStyle/>
          <a:p>
            <a:pPr algn="ctr" rtl="0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zatem można mieć ze sobą na egzaminie ósmoklasisty? </a:t>
            </a: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Wytyczne Centralnej Komisji Egzaminacyjnej:</a:t>
            </a: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kst — symbol zastępczy 22" descr="blok zawartości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9" y="2717803"/>
            <a:ext cx="6659111" cy="3368675"/>
          </a:xfrm>
        </p:spPr>
        <p:txBody>
          <a:bodyPr rtlCol="0"/>
          <a:lstStyle/>
          <a:p>
            <a:pPr marL="342900" indent="-342900">
              <a:buFontTx/>
              <a:buChar char="-"/>
            </a:pPr>
            <a:r>
              <a:rPr lang="pl-PL" sz="2400" b="1" dirty="0">
                <a:effectLst/>
              </a:rPr>
              <a:t>Warto na wszelki wypadek wziąć ze sobą               </a:t>
            </a:r>
            <a:r>
              <a:rPr lang="pl-PL" sz="2400" b="1" dirty="0">
                <a:solidFill>
                  <a:srgbClr val="FF0000"/>
                </a:solidFill>
                <a:effectLst/>
              </a:rPr>
              <a:t>dwa długopisy</a:t>
            </a:r>
            <a:r>
              <a:rPr lang="pl-PL" sz="2400" b="1" dirty="0">
                <a:effectLst/>
              </a:rPr>
              <a:t>, aby uniknąć problemów,              gdyby jeden z nich się wypisał. </a:t>
            </a:r>
          </a:p>
          <a:p>
            <a:pPr marL="342900" indent="-342900">
              <a:buFontTx/>
              <a:buChar char="-"/>
            </a:pPr>
            <a:endParaRPr lang="pl-PL" sz="2400" b="1" dirty="0"/>
          </a:p>
          <a:p>
            <a:pPr marL="342900" indent="-342900">
              <a:buFontTx/>
              <a:buChar char="-"/>
            </a:pPr>
            <a:r>
              <a:rPr lang="pl-PL" sz="2400" b="1" dirty="0">
                <a:effectLst/>
              </a:rPr>
              <a:t>Uczniowie mogą też zabrać na egzamin           </a:t>
            </a:r>
            <a:r>
              <a:rPr lang="pl-PL" sz="2400" b="1" dirty="0">
                <a:solidFill>
                  <a:srgbClr val="FF0000"/>
                </a:solidFill>
                <a:effectLst/>
              </a:rPr>
              <a:t>butelkę wody.</a:t>
            </a:r>
          </a:p>
          <a:p>
            <a:pPr rtl="0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17" name="Numer slajdu — symbol zastępczy 5" descr="Numer slajdu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l-PL" sz="1200" smtClean="0">
                <a:solidFill>
                  <a:schemeClr val="bg1"/>
                </a:solidFill>
              </a:rPr>
              <a:pPr algn="ctr" rtl="0"/>
              <a:t>6</a:t>
            </a:fld>
            <a:endParaRPr lang="pl-PL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— symbol zastępczy 8" descr="Otwarta książka">
            <a:extLst>
              <a:ext uri="{FF2B5EF4-FFF2-40B4-BE49-F238E27FC236}">
                <a16:creationId xmlns:a16="http://schemas.microsoft.com/office/drawing/2014/main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5C2DDD60-EB1C-44D8-84E1-D86EB3558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</p:grpSp>
      <p:sp>
        <p:nvSpPr>
          <p:cNvPr id="4" name="Tytuł 3" descr="Tytuł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Czego nie można wnosić na egzamin ósmoklasistów?</a:t>
            </a:r>
          </a:p>
        </p:txBody>
      </p:sp>
      <p:sp>
        <p:nvSpPr>
          <p:cNvPr id="87" name="Tekst — symbol zastępczy 86" descr="blok zawartości 1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185" y="1744662"/>
            <a:ext cx="9249045" cy="3368675"/>
          </a:xfrm>
        </p:spPr>
        <p:txBody>
          <a:bodyPr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effectLst/>
              </a:rPr>
              <a:t>Bezwzględnie zabronione jest korzystanie z telefonu komórkowego. Nie wolno ani przynosić, ani używać żadnych urządzeń telekomunikacyjnych.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effectLst/>
              </a:rPr>
              <a:t>Na egzaminie ósmoklasisty z matematyki nie można używać kalkulatora czy tablic ze wzorami. Wykonując ewentualne rysunki, trzeba używać długopisów, a zatem wnoszenie na salę ołówków również jest zbędne.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effectLst/>
              </a:rPr>
              <a:t> Na egzaminach z języka polskiego i języka obcego zabronione jest korzystanie ze słowników.</a:t>
            </a:r>
          </a:p>
          <a:p>
            <a:endParaRPr lang="pl-PL" dirty="0">
              <a:effectLst/>
            </a:endParaRPr>
          </a:p>
          <a:p>
            <a:pPr rtl="0"/>
            <a:endParaRPr lang="pl-PL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</p:grpSp>
      <p:sp>
        <p:nvSpPr>
          <p:cNvPr id="19" name="Numer slajdu — symbol zastępczy 5" descr="Numer slajdu">
            <a:extLst>
              <a:ext uri="{FF2B5EF4-FFF2-40B4-BE49-F238E27FC236}">
                <a16:creationId xmlns:a16="http://schemas.microsoft.com/office/drawing/2014/main" id="{DB02A950-05E3-4691-9BC9-47B314EEA7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l-PL" sz="1200" smtClean="0">
                <a:solidFill>
                  <a:schemeClr val="bg1"/>
                </a:solidFill>
              </a:rPr>
              <a:pPr algn="ctr" rtl="0"/>
              <a:t>7</a:t>
            </a:fld>
            <a:endParaRPr lang="pl-PL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1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— symbol zastępczy 16" descr="zbliżenie zegara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Obraz — symbol zastępczy 4" descr="dziewczynka ze słuchawkami, plecakiem i stosem binderów/książek">
            <a:extLst>
              <a:ext uri="{FF2B5EF4-FFF2-40B4-BE49-F238E27FC236}">
                <a16:creationId xmlns:a16="http://schemas.microsoft.com/office/drawing/2014/main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761688"/>
            <a:ext cx="8187655" cy="5016617"/>
            <a:chOff x="0" y="3808320"/>
            <a:chExt cx="7833208" cy="2547440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</p:grpSp>
      <p:sp>
        <p:nvSpPr>
          <p:cNvPr id="33" name="Tytuł 32" descr="tytuł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42" y="1871000"/>
            <a:ext cx="6034571" cy="822960"/>
          </a:xfrm>
        </p:spPr>
        <p:txBody>
          <a:bodyPr rtlCol="0"/>
          <a:lstStyle/>
          <a:p>
            <a:pPr algn="ctr"/>
            <a:r>
              <a:rPr lang="pl-PL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WYNIKI I ZAŚWIADCZENIA</a:t>
            </a:r>
            <a:br>
              <a:rPr lang="pl-PL" dirty="0">
                <a:effectLst/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4" name="Tekst — symbol zastępczy 33" descr="zawartość slajdu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2003" y="2773655"/>
            <a:ext cx="7046752" cy="3073435"/>
          </a:xfrm>
        </p:spPr>
        <p:txBody>
          <a:bodyPr rtlCol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bg1"/>
                </a:solidFill>
                <a:effectLst/>
              </a:rPr>
              <a:t>3 lipca - uczniowie poznają swoje wyniki.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bg1"/>
                </a:solidFill>
                <a:effectLst/>
              </a:rPr>
              <a:t>6 lipca - każdy uczeń otrzyma zaświadczenie o szczegółowych ‎wynikach egzaminu. </a:t>
            </a:r>
            <a:br>
              <a:rPr lang="pl-PL" sz="2800" b="1" dirty="0">
                <a:solidFill>
                  <a:schemeClr val="bg1"/>
                </a:solidFill>
                <a:effectLst/>
              </a:rPr>
            </a:br>
            <a:r>
              <a:rPr lang="pl-PL" sz="2800" b="1" dirty="0">
                <a:solidFill>
                  <a:schemeClr val="bg1"/>
                </a:solidFill>
                <a:effectLst/>
              </a:rPr>
              <a:t>Na zaświadczeniu podany będzie wynik procentowy oraz wynik na skali ‎centylowej dla egzaminu z każdego przedmiotu.</a:t>
            </a:r>
          </a:p>
          <a:p>
            <a:pPr marL="0" indent="0" rtl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12" name="Numer slajdu — symbol zastępczy 5" descr="numer slajdu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l-PL" sz="1200" smtClean="0">
                <a:solidFill>
                  <a:schemeClr val="bg1"/>
                </a:solidFill>
              </a:rPr>
              <a:pPr algn="ctr" rtl="0"/>
              <a:t>8</a:t>
            </a:fld>
            <a:endParaRPr lang="pl-PL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— symbol zastępczy 4" descr="osoba czytająca książkę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" r="48"/>
          <a:stretch/>
        </p:blipFill>
        <p:spPr>
          <a:xfrm>
            <a:off x="0" y="0"/>
            <a:ext cx="8087304" cy="6858000"/>
          </a:xfrm>
        </p:spPr>
      </p:pic>
      <p:pic>
        <p:nvPicPr>
          <p:cNvPr id="16" name="Obraz — symbol zastępczy 15" descr="chłopiec przed stosami biblioteki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/>
        </p:blipFill>
        <p:spPr>
          <a:xfrm>
            <a:off x="6464300" y="0"/>
            <a:ext cx="5727700" cy="6858000"/>
          </a:xfr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048" y="1123228"/>
            <a:ext cx="7833208" cy="5095144"/>
            <a:chOff x="0" y="3808320"/>
            <a:chExt cx="7833208" cy="2547440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/>
            </a:p>
          </p:txBody>
        </p:sp>
      </p:grpSp>
      <p:sp>
        <p:nvSpPr>
          <p:cNvPr id="33" name="Tytuł 32" descr="tytuł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185" y="1580634"/>
            <a:ext cx="5005614" cy="822960"/>
          </a:xfrm>
        </p:spPr>
        <p:txBody>
          <a:bodyPr rtlCol="0"/>
          <a:lstStyle/>
          <a:p>
            <a:pPr algn="ctr"/>
            <a:r>
              <a:rPr lang="pl-PL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INFORMACJE</a:t>
            </a:r>
            <a:br>
              <a:rPr lang="pl-PL" dirty="0">
                <a:effectLst/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4" name="Tekst — symbol zastępczy 33" descr="zawartość slajdu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043" y="2632611"/>
            <a:ext cx="6702803" cy="4006033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bg1"/>
                </a:solidFill>
                <a:effectLst/>
              </a:rPr>
              <a:t>na egzamin uczeń musi przybyć punktualnie, w tym dniu uczniowie schodzą się o </a:t>
            </a:r>
            <a:r>
              <a:rPr lang="pl-PL" sz="2000" b="1">
                <a:solidFill>
                  <a:schemeClr val="bg1"/>
                </a:solidFill>
                <a:effectLst/>
              </a:rPr>
              <a:t>godzinie 8:30</a:t>
            </a:r>
            <a:endParaRPr lang="pl-PL" sz="2000" b="1" dirty="0">
              <a:solidFill>
                <a:schemeClr val="bg1"/>
              </a:solidFill>
              <a:effectLst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l-PL" sz="2000" b="1" dirty="0">
              <a:solidFill>
                <a:schemeClr val="bg1"/>
              </a:solidFill>
              <a:effectLst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bg1"/>
                </a:solidFill>
                <a:effectLst/>
              </a:rPr>
              <a:t>należy posiadać przy sobie aktualną legitymację szkolną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l-PL" sz="2000" b="1" dirty="0">
              <a:solidFill>
                <a:schemeClr val="bg1"/>
              </a:solidFill>
              <a:effectLst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bg1"/>
                </a:solidFill>
                <a:effectLst/>
              </a:rPr>
              <a:t>podczas egzaminu należy przyjść w odpowiednim stroju         (jest to już tradycją, że podczas wszystkich uroczystości szkolnych zawsze pamiętamy o stroju galowym)</a:t>
            </a:r>
          </a:p>
          <a:p>
            <a:pPr rtl="0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12" name="Numer slajdu — symbol zastępczy 5" descr="numer slajdu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l-PL" sz="1200" smtClean="0">
                <a:solidFill>
                  <a:schemeClr val="bg1"/>
                </a:solidFill>
              </a:rPr>
              <a:pPr algn="ctr" rtl="0"/>
              <a:t>9</a:t>
            </a:fld>
            <a:endParaRPr lang="pl-PL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75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154834_TF00475556_Win32" id="{6C4D7783-2841-4613-8BA6-09F5C0027EC4}" vid="{A2665940-79F7-4C82-B0E3-723CEF4F3BE3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edukacyjna</Template>
  <TotalTime>103</TotalTime>
  <Words>509</Words>
  <Application>Microsoft Office PowerPoint</Application>
  <PresentationFormat>Panoramiczny</PresentationFormat>
  <Paragraphs>68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Motyw pakietu Office</vt:lpstr>
      <vt:lpstr>EGZAMIN ÓSMOKLASISTY 23-25 maja 2023 </vt:lpstr>
      <vt:lpstr>Język polski - 23 maja 2023 r.     ( wtorek) 900   120 minut  Matematyka - 24 maja 2023 r.  ( środa) 900  100 minut  Język obcy - 25 maja 2023 r.  ( czwartek) 900 90 minut </vt:lpstr>
      <vt:lpstr>Język polski -  180 min   Matematyka – 150 min   Język obcy – 135 min  </vt:lpstr>
      <vt:lpstr>Język polski - 12 czerwca 2023 r.      ( poniedziałek) 900     Matematyka - 13 czerwca 2023 r.   ( wtorek) 900    Język obcy - 14 czerwca 2023 r.  ( środa) 900  </vt:lpstr>
      <vt:lpstr>Co zatem można mieć ze sobą na egzaminie ósmoklasisty?   Wytyczne Centralnej Komisji Egzaminacyjnej: </vt:lpstr>
      <vt:lpstr>Co zatem można mieć ze sobą na egzaminie ósmoklasisty?   Wytyczne Centralnej Komisji Egzaminacyjnej: </vt:lpstr>
      <vt:lpstr>Czego nie można wnosić na egzamin ósmoklasistów?</vt:lpstr>
      <vt:lpstr>WYNIKI I ZAŚWIADCZENIA </vt:lpstr>
      <vt:lpstr>NAJWAŻNIEJSZE INFORMACJE </vt:lpstr>
      <vt:lpstr>WAŻNE RADY  - czyli o czym należy pamiętać przed egzaminem  </vt:lpstr>
      <vt:lpstr>DZIĘKUJEMY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ÓSMOKLASISTY 23-25 maja 2023 </dc:title>
  <dc:creator>Joanna Asia</dc:creator>
  <cp:lastModifiedBy>Joanna Asia</cp:lastModifiedBy>
  <cp:revision>24</cp:revision>
  <dcterms:created xsi:type="dcterms:W3CDTF">2023-05-10T20:52:20Z</dcterms:created>
  <dcterms:modified xsi:type="dcterms:W3CDTF">2023-05-10T22:35:23Z</dcterms:modified>
</cp:coreProperties>
</file>